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6"/>
  </p:notesMasterIdLst>
  <p:sldIdLst>
    <p:sldId id="256" r:id="rId2"/>
    <p:sldId id="304" r:id="rId3"/>
    <p:sldId id="281" r:id="rId4"/>
    <p:sldId id="284" r:id="rId5"/>
    <p:sldId id="285" r:id="rId6"/>
    <p:sldId id="286" r:id="rId7"/>
    <p:sldId id="287" r:id="rId8"/>
    <p:sldId id="290" r:id="rId9"/>
    <p:sldId id="314" r:id="rId10"/>
    <p:sldId id="292" r:id="rId11"/>
    <p:sldId id="293" r:id="rId12"/>
    <p:sldId id="294" r:id="rId13"/>
    <p:sldId id="306" r:id="rId14"/>
    <p:sldId id="307" r:id="rId15"/>
    <p:sldId id="308" r:id="rId16"/>
    <p:sldId id="309" r:id="rId17"/>
    <p:sldId id="310" r:id="rId18"/>
    <p:sldId id="315" r:id="rId19"/>
    <p:sldId id="311" r:id="rId20"/>
    <p:sldId id="312" r:id="rId21"/>
    <p:sldId id="313" r:id="rId22"/>
    <p:sldId id="295" r:id="rId23"/>
    <p:sldId id="317" r:id="rId24"/>
    <p:sldId id="31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217" autoAdjust="0"/>
    <p:restoredTop sz="98483" autoAdjust="0"/>
  </p:normalViewPr>
  <p:slideViewPr>
    <p:cSldViewPr>
      <p:cViewPr varScale="1">
        <p:scale>
          <a:sx n="70" d="100"/>
          <a:sy n="70" d="100"/>
        </p:scale>
        <p:origin x="-96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805B3-5C4D-4425-84C8-9DFB388971E0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8E8C0-1876-4780-B037-D8B1DAD4D453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2/27/2012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EEE521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Computer and Data Communications</a:t>
            </a:r>
          </a:p>
          <a:p>
            <a:r>
              <a:rPr lang="en-US" dirty="0" smtClean="0"/>
              <a:t>Semester 2 2011-2012</a:t>
            </a:r>
          </a:p>
          <a:p>
            <a:r>
              <a:rPr lang="en-US" dirty="0" err="1" smtClean="0"/>
              <a:t>Mohd</a:t>
            </a:r>
            <a:r>
              <a:rPr lang="en-US" dirty="0" smtClean="0"/>
              <a:t> </a:t>
            </a:r>
            <a:r>
              <a:rPr lang="en-US" dirty="0" err="1" smtClean="0"/>
              <a:t>Nazri</a:t>
            </a:r>
            <a:r>
              <a:rPr lang="en-US" dirty="0" smtClean="0"/>
              <a:t> </a:t>
            </a:r>
            <a:r>
              <a:rPr lang="en-US" dirty="0" smtClean="0"/>
              <a:t>Mahmud</a:t>
            </a:r>
          </a:p>
          <a:p>
            <a:r>
              <a:rPr lang="en-US" dirty="0" smtClean="0"/>
              <a:t>Session 2a-27 Feb 2012</a:t>
            </a:r>
            <a:endParaRPr lang="en-M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7146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Q7: Which statement is NOT true about the Internetworking Protocol (IP) </a:t>
            </a:r>
          </a:p>
          <a:p>
            <a:pPr marL="987552" lvl="2" indent="-457200">
              <a:buNone/>
            </a:pPr>
            <a:r>
              <a:rPr lang="en-US" dirty="0" smtClean="0">
                <a:solidFill>
                  <a:srgbClr val="0070C0"/>
                </a:solidFill>
              </a:rPr>
              <a:t>A: Is a connectionless protocol</a:t>
            </a:r>
          </a:p>
          <a:p>
            <a:pPr marL="987552" lvl="2" indent="-457200">
              <a:buNone/>
            </a:pPr>
            <a:r>
              <a:rPr lang="en-US" dirty="0" smtClean="0">
                <a:solidFill>
                  <a:srgbClr val="0070C0"/>
                </a:solidFill>
              </a:rPr>
              <a:t>B: Best effort delivery service</a:t>
            </a:r>
          </a:p>
          <a:p>
            <a:pPr marL="987552" lvl="2" indent="-457200">
              <a:buNone/>
            </a:pPr>
            <a:r>
              <a:rPr lang="en-US" dirty="0" smtClean="0">
                <a:solidFill>
                  <a:srgbClr val="0070C0"/>
                </a:solidFill>
              </a:rPr>
              <a:t>C: Is a reliable protocol</a:t>
            </a:r>
          </a:p>
          <a:p>
            <a:pPr marL="987552" lvl="2" indent="-457200">
              <a:buNone/>
            </a:pPr>
            <a:r>
              <a:rPr lang="en-US" dirty="0" smtClean="0">
                <a:solidFill>
                  <a:srgbClr val="0070C0"/>
                </a:solidFill>
              </a:rPr>
              <a:t>D: Provides no error correction</a:t>
            </a:r>
          </a:p>
          <a:p>
            <a:pPr marL="987552" lvl="2" indent="-457200">
              <a:buNone/>
            </a:pPr>
            <a:r>
              <a:rPr lang="en-US" dirty="0" smtClean="0">
                <a:solidFill>
                  <a:srgbClr val="0070C0"/>
                </a:solidFill>
              </a:rPr>
              <a:t>E: Delivers datagram not in their original sequence</a:t>
            </a:r>
          </a:p>
          <a:p>
            <a:pPr marL="987552" lvl="2" indent="-457200" algn="r">
              <a:buNone/>
            </a:pPr>
            <a:r>
              <a:rPr lang="en-US" dirty="0" smtClean="0">
                <a:solidFill>
                  <a:srgbClr val="0070C0"/>
                </a:solidFill>
              </a:rPr>
              <a:t>60 seconds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Q8: Which 2 statements are TRUE for the </a:t>
            </a:r>
            <a:r>
              <a:rPr lang="en-US" dirty="0" err="1" smtClean="0"/>
              <a:t>datagrams</a:t>
            </a:r>
            <a:r>
              <a:rPr lang="en-US" dirty="0" smtClean="0"/>
              <a:t> processed by the network layer protocol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A: </a:t>
            </a:r>
            <a:r>
              <a:rPr lang="en-US" dirty="0" err="1" smtClean="0">
                <a:solidFill>
                  <a:srgbClr val="0070C0"/>
                </a:solidFill>
              </a:rPr>
              <a:t>Datagrams</a:t>
            </a:r>
            <a:r>
              <a:rPr lang="en-US" dirty="0" smtClean="0">
                <a:solidFill>
                  <a:srgbClr val="0070C0"/>
                </a:solidFill>
              </a:rPr>
              <a:t> are checked for errors and corrupted </a:t>
            </a:r>
            <a:r>
              <a:rPr lang="en-US" dirty="0" err="1" smtClean="0">
                <a:solidFill>
                  <a:srgbClr val="0070C0"/>
                </a:solidFill>
              </a:rPr>
              <a:t>datagrams</a:t>
            </a:r>
            <a:r>
              <a:rPr lang="en-US" dirty="0" smtClean="0">
                <a:solidFill>
                  <a:srgbClr val="0070C0"/>
                </a:solidFill>
              </a:rPr>
              <a:t> are corrected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B: </a:t>
            </a:r>
            <a:r>
              <a:rPr lang="en-US" dirty="0" err="1" smtClean="0">
                <a:solidFill>
                  <a:srgbClr val="0070C0"/>
                </a:solidFill>
              </a:rPr>
              <a:t>Datagrams</a:t>
            </a:r>
            <a:r>
              <a:rPr lang="en-US" dirty="0" smtClean="0">
                <a:solidFill>
                  <a:srgbClr val="0070C0"/>
                </a:solidFill>
              </a:rPr>
              <a:t> can travel through different routes inside the interconnection of multiple networks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C: </a:t>
            </a:r>
            <a:r>
              <a:rPr lang="en-US" dirty="0" err="1" smtClean="0">
                <a:solidFill>
                  <a:srgbClr val="0070C0"/>
                </a:solidFill>
              </a:rPr>
              <a:t>Datagrams</a:t>
            </a:r>
            <a:r>
              <a:rPr lang="en-US" dirty="0" smtClean="0">
                <a:solidFill>
                  <a:srgbClr val="0070C0"/>
                </a:solidFill>
              </a:rPr>
              <a:t>  may arrive out of sequence at the destination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D: All </a:t>
            </a:r>
            <a:r>
              <a:rPr lang="en-US" dirty="0" err="1" smtClean="0">
                <a:solidFill>
                  <a:srgbClr val="0070C0"/>
                </a:solidFill>
              </a:rPr>
              <a:t>datagrams</a:t>
            </a:r>
            <a:r>
              <a:rPr lang="en-US" dirty="0" smtClean="0">
                <a:solidFill>
                  <a:srgbClr val="0070C0"/>
                </a:solidFill>
              </a:rPr>
              <a:t> that belong to the same source will follow the same path through the networks to reach the destination</a:t>
            </a:r>
          </a:p>
          <a:p>
            <a:pPr lvl="1" algn="r">
              <a:buNone/>
            </a:pPr>
            <a:r>
              <a:rPr lang="en-US" dirty="0" smtClean="0">
                <a:solidFill>
                  <a:srgbClr val="0070C0"/>
                </a:solidFill>
              </a:rPr>
              <a:t>120 seconds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Q9: Which TWO statements are TRUE about the TCP protocol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A: Ensure data delivered in sequence and free from error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B: A connectionless protocol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C: Is not a reliable protocol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D: A connection-oriented protocol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END OF QUIZ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 algn="r">
              <a:buNone/>
            </a:pPr>
            <a:r>
              <a:rPr lang="en-US" dirty="0" smtClean="0"/>
              <a:t>120 seconds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Q1:</a:t>
            </a:r>
          </a:p>
          <a:p>
            <a:pPr>
              <a:buNone/>
            </a:pPr>
            <a:r>
              <a:rPr lang="en-US" dirty="0" smtClean="0"/>
              <a:t>State the 5 layers of TCP/IP protocol suite</a:t>
            </a:r>
          </a:p>
          <a:p>
            <a:pPr>
              <a:buNone/>
            </a:pPr>
            <a:r>
              <a:rPr lang="en-US" dirty="0" smtClean="0"/>
              <a:t>1.PHY</a:t>
            </a:r>
          </a:p>
          <a:p>
            <a:pPr>
              <a:buNone/>
            </a:pPr>
            <a:r>
              <a:rPr lang="en-US" dirty="0" smtClean="0"/>
              <a:t>2.DLL</a:t>
            </a:r>
          </a:p>
          <a:p>
            <a:pPr>
              <a:buNone/>
            </a:pPr>
            <a:r>
              <a:rPr lang="en-US" dirty="0" smtClean="0"/>
              <a:t>3.NETW</a:t>
            </a:r>
          </a:p>
          <a:p>
            <a:pPr>
              <a:buNone/>
            </a:pPr>
            <a:r>
              <a:rPr lang="en-US" dirty="0" smtClean="0"/>
              <a:t>4.TRANSPORT</a:t>
            </a:r>
          </a:p>
          <a:p>
            <a:pPr>
              <a:buNone/>
            </a:pPr>
            <a:r>
              <a:rPr lang="en-US" dirty="0" smtClean="0"/>
              <a:t>5.APPLICATION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(60 seconds)</a:t>
            </a:r>
          </a:p>
          <a:p>
            <a:pPr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Q2: What is the responsibility of the Data-link Layer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A: Source-to-destination data delivery</a:t>
            </a:r>
          </a:p>
          <a:p>
            <a:pPr>
              <a:buNone/>
            </a:pPr>
            <a:r>
              <a:rPr lang="en-US" dirty="0" smtClean="0"/>
              <a:t>B: Process-to-process data delivery</a:t>
            </a:r>
          </a:p>
          <a:p>
            <a:pPr>
              <a:buNone/>
            </a:pPr>
            <a:r>
              <a:rPr lang="en-US" dirty="0" smtClean="0"/>
              <a:t>C: Application-to-application data delivery</a:t>
            </a:r>
          </a:p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D: Node-to-Node data delivery</a:t>
            </a:r>
          </a:p>
          <a:p>
            <a:pPr>
              <a:buNone/>
            </a:pPr>
            <a:r>
              <a:rPr lang="en-US" dirty="0" smtClean="0"/>
              <a:t>E: Link-to-Link data delivery</a:t>
            </a:r>
          </a:p>
          <a:p>
            <a:pPr algn="r">
              <a:buNone/>
            </a:pPr>
            <a:r>
              <a:rPr lang="en-US" dirty="0" smtClean="0"/>
              <a:t>30 seconds</a:t>
            </a:r>
          </a:p>
          <a:p>
            <a:pPr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Q3:Which one is NOT the function of the Data-Link Layer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A. Provides flow control function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B. Provides error control capability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C. Controlling access to the communication medium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D. Dividing the source data into frames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E. Specify the number of bits to be sent in one second</a:t>
            </a:r>
          </a:p>
          <a:p>
            <a:pPr lvl="1" algn="r">
              <a:buNone/>
            </a:pPr>
            <a:endParaRPr lang="en-US" dirty="0" smtClean="0"/>
          </a:p>
          <a:p>
            <a:pPr lvl="2" algn="r">
              <a:buNone/>
            </a:pPr>
            <a:r>
              <a:rPr lang="en-US" dirty="0" smtClean="0"/>
              <a:t>45 seconds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Q4: Identify the appropriate terms for a data unit in each layer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4.1Physical Layer D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4.2 Data-Link Layer C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4.3 Network Layer A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4.4 Transport Layer B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Select your answers from the choices below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A: datagram</a:t>
            </a:r>
          </a:p>
          <a:p>
            <a:pPr lvl="1">
              <a:buNone/>
            </a:pPr>
            <a:r>
              <a:rPr lang="en-US" dirty="0" smtClean="0"/>
              <a:t>B: segment</a:t>
            </a:r>
          </a:p>
          <a:p>
            <a:pPr lvl="1">
              <a:buNone/>
            </a:pPr>
            <a:r>
              <a:rPr lang="en-US" dirty="0" smtClean="0"/>
              <a:t>C: frame</a:t>
            </a:r>
          </a:p>
          <a:p>
            <a:pPr lvl="1">
              <a:buNone/>
            </a:pPr>
            <a:r>
              <a:rPr lang="en-US" dirty="0" smtClean="0"/>
              <a:t>D: bits</a:t>
            </a:r>
          </a:p>
          <a:p>
            <a:pPr lvl="2" algn="r">
              <a:buNone/>
            </a:pPr>
            <a:r>
              <a:rPr lang="en-US" dirty="0" smtClean="0"/>
              <a:t>90 seconds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Q5: The responsibility of the network layer</a:t>
            </a:r>
          </a:p>
          <a:p>
            <a:pPr lvl="1">
              <a:buNone/>
            </a:pPr>
            <a:r>
              <a:rPr lang="en-US" dirty="0" smtClean="0"/>
              <a:t>A: Process-to-process data delivery</a:t>
            </a:r>
          </a:p>
          <a:p>
            <a:pPr lvl="1">
              <a:buNone/>
            </a:pPr>
            <a:r>
              <a:rPr lang="en-US" dirty="0" smtClean="0"/>
              <a:t>B: Application-to-application data delivery</a:t>
            </a:r>
          </a:p>
          <a:p>
            <a:pPr lvl="1">
              <a:buNone/>
            </a:pPr>
            <a:r>
              <a:rPr lang="en-US" dirty="0" smtClean="0"/>
              <a:t>D: Node-to-No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C: Source-to-destination data delivery across multiple networks</a:t>
            </a:r>
          </a:p>
          <a:p>
            <a:pPr lvl="1">
              <a:buNone/>
            </a:pPr>
            <a:r>
              <a:rPr lang="en-US" dirty="0" smtClean="0"/>
              <a:t>de data delivery</a:t>
            </a:r>
          </a:p>
          <a:p>
            <a:pPr lvl="1">
              <a:buNone/>
            </a:pPr>
            <a:r>
              <a:rPr lang="en-US" dirty="0" smtClean="0"/>
              <a:t>E: Link-to-Link data delivery</a:t>
            </a:r>
          </a:p>
          <a:p>
            <a:pPr lvl="1" algn="r">
              <a:buNone/>
            </a:pPr>
            <a:r>
              <a:rPr lang="en-US" dirty="0" smtClean="0"/>
              <a:t>30 seconds</a:t>
            </a:r>
          </a:p>
          <a:p>
            <a:pPr lvl="1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643050"/>
            <a:ext cx="7239000" cy="48463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Q6: How does the Network Layer ensure data sent by a source station is delivered to the correct destination? </a:t>
            </a:r>
          </a:p>
          <a:p>
            <a:pPr>
              <a:buNone/>
            </a:pPr>
            <a:r>
              <a:rPr lang="en-MY" dirty="0" smtClean="0"/>
              <a:t>A: The Network Layer relies solely on the header inserted by the higher layers (application and transport layers). </a:t>
            </a:r>
          </a:p>
          <a:p>
            <a:pPr>
              <a:buNone/>
            </a:pPr>
            <a:r>
              <a:rPr lang="en-US" dirty="0" smtClean="0"/>
              <a:t>B: The Network Layer in the destination station announces to the network that it is the right receiver</a:t>
            </a:r>
          </a:p>
          <a:p>
            <a:pPr>
              <a:buNone/>
            </a:pPr>
            <a:r>
              <a:rPr lang="en-MY" dirty="0" smtClean="0">
                <a:solidFill>
                  <a:srgbClr val="0070C0"/>
                </a:solidFill>
              </a:rPr>
              <a:t>C: The Network Layer of the sending station adds to a header to the data segment. The header includes the IP addresses of the sender and the receiver.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/>
              <a:t>D: The Network Layers in the intermediate nodes (routers)  specify the destination without the need for the Source station to tell them where to deliver the data segment.</a:t>
            </a:r>
          </a:p>
          <a:p>
            <a:pPr lvl="1" algn="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 algn="r">
              <a:buNone/>
            </a:pPr>
            <a:r>
              <a:rPr lang="en-US" dirty="0" smtClean="0">
                <a:solidFill>
                  <a:srgbClr val="0070C0"/>
                </a:solidFill>
              </a:rPr>
              <a:t>120 seconds</a:t>
            </a:r>
          </a:p>
          <a:p>
            <a:pPr lvl="1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Q7: Which statement is NOT true about the Internetworking Protocol (IP) </a:t>
            </a:r>
          </a:p>
          <a:p>
            <a:pPr marL="987552" lvl="2" indent="-457200">
              <a:buNone/>
            </a:pPr>
            <a:r>
              <a:rPr lang="en-US" dirty="0" smtClean="0"/>
              <a:t>A: Is a connectionless protocol</a:t>
            </a:r>
          </a:p>
          <a:p>
            <a:pPr marL="987552" lvl="2" indent="-457200">
              <a:buNone/>
            </a:pPr>
            <a:r>
              <a:rPr lang="en-US" dirty="0" smtClean="0"/>
              <a:t>B: Best effort delivery service</a:t>
            </a:r>
          </a:p>
          <a:p>
            <a:pPr marL="987552" lvl="2" indent="-457200">
              <a:buNone/>
            </a:pPr>
            <a:r>
              <a:rPr lang="en-US" dirty="0" smtClean="0">
                <a:solidFill>
                  <a:srgbClr val="0070C0"/>
                </a:solidFill>
              </a:rPr>
              <a:t>C: Is a reliable protocol</a:t>
            </a:r>
          </a:p>
          <a:p>
            <a:pPr marL="987552" lvl="2" indent="-457200">
              <a:buNone/>
            </a:pPr>
            <a:r>
              <a:rPr lang="en-US" dirty="0" smtClean="0"/>
              <a:t>D: Provides no error correction</a:t>
            </a:r>
          </a:p>
          <a:p>
            <a:pPr marL="987552" lvl="2" indent="-457200">
              <a:buNone/>
            </a:pPr>
            <a:r>
              <a:rPr lang="en-US" dirty="0" smtClean="0"/>
              <a:t>E: Delivers datagram not in their original sequence</a:t>
            </a:r>
          </a:p>
          <a:p>
            <a:pPr marL="987552" lvl="2" indent="-457200" algn="r">
              <a:buNone/>
            </a:pPr>
            <a:r>
              <a:rPr lang="en-US" dirty="0" smtClean="0"/>
              <a:t>60 seconds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Computer and data communications session 2a - reminder</a:t>
            </a:r>
            <a:endParaRPr lang="en-MY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Preparatory readings for Session 2a – First part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textbook 1, Chapter 2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Students with no background are advised to read the whole of Ch 2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Prepare for group open book quiz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Quiz will focus on Section 2.3 Layers and 2.4 The TCP/IP protocol suite</a:t>
            </a:r>
          </a:p>
          <a:p>
            <a:r>
              <a:rPr lang="en-US" dirty="0" smtClean="0"/>
              <a:t>Preparatory reading for Session 2a – Second part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textbook Chapter 12: 12.1 Random Access, Chapter 13: Ethernet focus on 13.1 MAC Frames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Preparatory notes for Interconnecting LANs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Attempt preparatory questions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Prepare for participation in class</a:t>
            </a:r>
          </a:p>
          <a:p>
            <a:endParaRPr lang="en-US" dirty="0" smtClean="0"/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Q8: Which 2 statements are TRUE for the </a:t>
            </a:r>
            <a:r>
              <a:rPr lang="en-US" dirty="0" err="1" smtClean="0"/>
              <a:t>datagrams</a:t>
            </a:r>
            <a:r>
              <a:rPr lang="en-US" dirty="0" smtClean="0"/>
              <a:t> processed by the network layer protocol</a:t>
            </a:r>
          </a:p>
          <a:p>
            <a:pPr lvl="1">
              <a:buNone/>
            </a:pPr>
            <a:r>
              <a:rPr lang="en-US" dirty="0" smtClean="0"/>
              <a:t>A: </a:t>
            </a:r>
            <a:r>
              <a:rPr lang="en-US" dirty="0" err="1" smtClean="0"/>
              <a:t>Datagrams</a:t>
            </a:r>
            <a:r>
              <a:rPr lang="en-US" dirty="0" smtClean="0"/>
              <a:t> are checked for errors and corrupted </a:t>
            </a:r>
            <a:r>
              <a:rPr lang="en-US" dirty="0" err="1" smtClean="0"/>
              <a:t>datagrams</a:t>
            </a:r>
            <a:r>
              <a:rPr lang="en-US" dirty="0" smtClean="0"/>
              <a:t> are corrected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B: </a:t>
            </a:r>
            <a:r>
              <a:rPr lang="en-US" dirty="0" err="1" smtClean="0">
                <a:solidFill>
                  <a:srgbClr val="0070C0"/>
                </a:solidFill>
              </a:rPr>
              <a:t>Datagrams</a:t>
            </a:r>
            <a:r>
              <a:rPr lang="en-US" dirty="0" smtClean="0">
                <a:solidFill>
                  <a:srgbClr val="0070C0"/>
                </a:solidFill>
              </a:rPr>
              <a:t> can travel through different routes inside the interconnection of multiple networks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C: </a:t>
            </a:r>
            <a:r>
              <a:rPr lang="en-US" dirty="0" err="1" smtClean="0">
                <a:solidFill>
                  <a:srgbClr val="0070C0"/>
                </a:solidFill>
              </a:rPr>
              <a:t>Datagrams</a:t>
            </a:r>
            <a:r>
              <a:rPr lang="en-US" dirty="0" smtClean="0">
                <a:solidFill>
                  <a:srgbClr val="0070C0"/>
                </a:solidFill>
              </a:rPr>
              <a:t>  may arrive out of sequence at the destination</a:t>
            </a:r>
          </a:p>
          <a:p>
            <a:pPr lvl="1">
              <a:buNone/>
            </a:pPr>
            <a:r>
              <a:rPr lang="en-US" dirty="0" smtClean="0"/>
              <a:t>D: All </a:t>
            </a:r>
            <a:r>
              <a:rPr lang="en-US" dirty="0" err="1" smtClean="0"/>
              <a:t>datagrams</a:t>
            </a:r>
            <a:r>
              <a:rPr lang="en-US" dirty="0" smtClean="0"/>
              <a:t> that belong to the same source will follow the same path through the networks to reach the destination</a:t>
            </a:r>
          </a:p>
          <a:p>
            <a:pPr lvl="1" algn="r">
              <a:buNone/>
            </a:pPr>
            <a:r>
              <a:rPr lang="en-US" dirty="0" smtClean="0"/>
              <a:t>120 seconds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Q9: Which TWO statements are TRUE about the TCP protocol</a:t>
            </a:r>
          </a:p>
          <a:p>
            <a:pPr lvl="1">
              <a:buNone/>
            </a:pPr>
            <a:r>
              <a:rPr lang="en-US" dirty="0" smtClean="0"/>
              <a:t>A</a:t>
            </a:r>
            <a:r>
              <a:rPr lang="en-US" dirty="0" smtClean="0">
                <a:solidFill>
                  <a:srgbClr val="0070C0"/>
                </a:solidFill>
              </a:rPr>
              <a:t>: Ensure data delivered in sequence and free from error</a:t>
            </a:r>
          </a:p>
          <a:p>
            <a:pPr lvl="1">
              <a:buNone/>
            </a:pPr>
            <a:r>
              <a:rPr lang="en-US" dirty="0" smtClean="0"/>
              <a:t>B: A connectionless protocol</a:t>
            </a:r>
          </a:p>
          <a:p>
            <a:pPr lvl="1">
              <a:buNone/>
            </a:pPr>
            <a:r>
              <a:rPr lang="en-US" dirty="0" smtClean="0"/>
              <a:t>C: Is not a reliable protocol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D: A connection-oriented protocol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END OF QUIZ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 algn="r">
              <a:buNone/>
            </a:pPr>
            <a:r>
              <a:rPr lang="en-US" dirty="0" smtClean="0"/>
              <a:t>120 seconds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2a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Preparatory reading for Session 2a – Second part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textbook Chapter 12: 12.1 Random Access, Chapter 13: Ethernet - focus on 13.1 MAC Frames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Preparatory notes for Interconnecting LANs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Attempt preparatory questions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Prepare for participation in class</a:t>
            </a:r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POISSON DISTRIBUTION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643050"/>
            <a:ext cx="6500858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57224" y="5216926"/>
            <a:ext cx="65694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i="1" dirty="0" smtClean="0"/>
              <a:t>λ</a:t>
            </a:r>
            <a:r>
              <a:rPr lang="en-MY" sz="1600" dirty="0" smtClean="0"/>
              <a:t> is a positive real number, equal to the expected number of </a:t>
            </a:r>
          </a:p>
          <a:p>
            <a:r>
              <a:rPr lang="en-MY" sz="1600" dirty="0" smtClean="0"/>
              <a:t>occurrences during the given interval. </a:t>
            </a:r>
          </a:p>
          <a:p>
            <a:r>
              <a:rPr lang="en-MY" sz="1600" dirty="0" smtClean="0"/>
              <a:t>For instance, if the events occur on average 4 times per minute, </a:t>
            </a:r>
          </a:p>
          <a:p>
            <a:r>
              <a:rPr lang="en-MY" sz="1600" dirty="0" smtClean="0"/>
              <a:t>and one is interested in the probability of an event occurring k times</a:t>
            </a:r>
          </a:p>
          <a:p>
            <a:r>
              <a:rPr lang="en-MY" sz="1600" dirty="0" smtClean="0"/>
              <a:t> in a 10 minute interval, one would use a Poisson distribution as the </a:t>
            </a:r>
          </a:p>
          <a:p>
            <a:r>
              <a:rPr lang="en-MY" sz="1600" dirty="0" smtClean="0"/>
              <a:t>model with λ = 10×4 = 40.</a:t>
            </a:r>
            <a:endParaRPr lang="en-MY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distribution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928662" y="5786454"/>
            <a:ext cx="6357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smtClean="0"/>
              <a:t>describes the time between events in a Poisson process</a:t>
            </a:r>
            <a:endParaRPr lang="en-MY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6786609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Objective: To review the basics of TCP/IP layer as a refresher for students with background and as a quick catch-up for those without background</a:t>
            </a:r>
          </a:p>
          <a:p>
            <a:r>
              <a:rPr lang="en-US" dirty="0" smtClean="0"/>
              <a:t>Rules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Questions will be displayed one by one on the screen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All groups must answer all questions one by one by writing their answers on a piece of paper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The lecture will read the questions and announce the duration given for the groups to discuss and arrive at their agreed choice of answer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When the duration is over, the lecturer will immediately proceed to the next question. There will be no repeat display of any question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At the end of the quiz, the group leaders will take their group answers and write them on the white-board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The lecturer will discuss the answers to each questions and marks will be given to each groups accordingly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The group with the highest mark wins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Points are carried forward to the next quiz.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Q1:</a:t>
            </a:r>
          </a:p>
          <a:p>
            <a:pPr>
              <a:buNone/>
            </a:pPr>
            <a:r>
              <a:rPr lang="en-US" dirty="0" smtClean="0"/>
              <a:t>State the 5 layers of TCP/IP protocol suite</a:t>
            </a:r>
          </a:p>
          <a:p>
            <a:pPr>
              <a:buNone/>
            </a:pPr>
            <a:r>
              <a:rPr lang="en-US" dirty="0" smtClean="0"/>
              <a:t>1.</a:t>
            </a:r>
          </a:p>
          <a:p>
            <a:pPr>
              <a:buNone/>
            </a:pPr>
            <a:r>
              <a:rPr lang="en-US" dirty="0" smtClean="0"/>
              <a:t>2.</a:t>
            </a:r>
          </a:p>
          <a:p>
            <a:pPr>
              <a:buNone/>
            </a:pPr>
            <a:r>
              <a:rPr lang="en-US" dirty="0" smtClean="0"/>
              <a:t>3.</a:t>
            </a:r>
          </a:p>
          <a:p>
            <a:pPr>
              <a:buNone/>
            </a:pPr>
            <a:r>
              <a:rPr lang="en-US" dirty="0" smtClean="0"/>
              <a:t>4.</a:t>
            </a:r>
          </a:p>
          <a:p>
            <a:pPr>
              <a:buNone/>
            </a:pPr>
            <a:r>
              <a:rPr lang="en-US" dirty="0" smtClean="0"/>
              <a:t>5.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(60 seconds)</a:t>
            </a:r>
          </a:p>
          <a:p>
            <a:pPr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Q2: What is the responsibility of the Data-link Layer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A: Source-to-destination data delivery</a:t>
            </a:r>
          </a:p>
          <a:p>
            <a:pPr>
              <a:buNone/>
            </a:pPr>
            <a:r>
              <a:rPr lang="en-US" dirty="0" smtClean="0"/>
              <a:t>B: Process-to-process data delivery</a:t>
            </a:r>
          </a:p>
          <a:p>
            <a:pPr>
              <a:buNone/>
            </a:pPr>
            <a:r>
              <a:rPr lang="en-US" dirty="0" smtClean="0"/>
              <a:t>C: Application-to-application data delivery</a:t>
            </a:r>
          </a:p>
          <a:p>
            <a:pPr>
              <a:buNone/>
            </a:pPr>
            <a:r>
              <a:rPr lang="en-US" dirty="0" smtClean="0"/>
              <a:t>D: Node-to-Node data delivery</a:t>
            </a:r>
          </a:p>
          <a:p>
            <a:pPr>
              <a:buNone/>
            </a:pPr>
            <a:r>
              <a:rPr lang="en-US" dirty="0" smtClean="0"/>
              <a:t>E: Link-to-Link data delivery</a:t>
            </a:r>
          </a:p>
          <a:p>
            <a:pPr algn="r">
              <a:buNone/>
            </a:pPr>
            <a:r>
              <a:rPr lang="en-US" dirty="0" smtClean="0"/>
              <a:t>30 seconds</a:t>
            </a:r>
          </a:p>
          <a:p>
            <a:pPr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Q3:Which one is NOT the function of the Data-Link Layer</a:t>
            </a:r>
          </a:p>
          <a:p>
            <a:pPr lvl="1"/>
            <a:r>
              <a:rPr lang="en-US" dirty="0" smtClean="0"/>
              <a:t>Provides flow control function</a:t>
            </a:r>
          </a:p>
          <a:p>
            <a:pPr lvl="1"/>
            <a:r>
              <a:rPr lang="en-US" dirty="0" smtClean="0"/>
              <a:t>Provides error control capability</a:t>
            </a:r>
          </a:p>
          <a:p>
            <a:pPr lvl="1"/>
            <a:r>
              <a:rPr lang="en-US" dirty="0" smtClean="0"/>
              <a:t>Controlling access to the communication medium</a:t>
            </a:r>
          </a:p>
          <a:p>
            <a:pPr lvl="1"/>
            <a:r>
              <a:rPr lang="en-US" dirty="0" smtClean="0"/>
              <a:t>Dividing the source data into frames</a:t>
            </a:r>
          </a:p>
          <a:p>
            <a:pPr lvl="1"/>
            <a:r>
              <a:rPr lang="en-US" dirty="0" smtClean="0"/>
              <a:t>Specify the number of bits to be sent in one second</a:t>
            </a:r>
          </a:p>
          <a:p>
            <a:pPr lvl="1" algn="r">
              <a:buNone/>
            </a:pPr>
            <a:endParaRPr lang="en-US" dirty="0" smtClean="0"/>
          </a:p>
          <a:p>
            <a:pPr lvl="2" algn="r">
              <a:buNone/>
            </a:pPr>
            <a:r>
              <a:rPr lang="en-US" dirty="0" smtClean="0"/>
              <a:t>45 seconds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Q4: Identify the appropriate terms for a data unit in each layer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4.1 Physical Layer</a:t>
            </a: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4.2 Data-Link Layer</a:t>
            </a: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4.3 Network Layer</a:t>
            </a: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4.4 Transport Layer</a:t>
            </a:r>
          </a:p>
          <a:p>
            <a:pPr lvl="1">
              <a:buNone/>
            </a:pPr>
            <a:endParaRPr lang="en-US" sz="26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Select your answers from the choices below</a:t>
            </a:r>
          </a:p>
          <a:p>
            <a:pPr lvl="1">
              <a:buNone/>
            </a:pPr>
            <a:endParaRPr lang="en-US" sz="26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A: datagram</a:t>
            </a: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B: segment</a:t>
            </a: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C: frame</a:t>
            </a:r>
          </a:p>
          <a:p>
            <a:pPr lvl="1">
              <a:buNone/>
            </a:pPr>
            <a:r>
              <a:rPr lang="en-US" sz="2600" dirty="0" smtClean="0">
                <a:solidFill>
                  <a:srgbClr val="0070C0"/>
                </a:solidFill>
              </a:rPr>
              <a:t>D: bits</a:t>
            </a:r>
          </a:p>
          <a:p>
            <a:pPr lvl="2" algn="r">
              <a:buNone/>
            </a:pPr>
            <a:r>
              <a:rPr lang="en-US" dirty="0" smtClean="0"/>
              <a:t>90 seconds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643050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Q5: The responsibility of the network layer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A: Process-to-process data delivery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B: Application-to-application data delivery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C: Source-to-destination data delivery across multiple networks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D: Node-to-Node data delivery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E: Link-to-Link data delivery</a:t>
            </a:r>
          </a:p>
          <a:p>
            <a:pPr lvl="1" algn="r">
              <a:buNone/>
            </a:pPr>
            <a:r>
              <a:rPr lang="en-US" dirty="0" smtClean="0">
                <a:solidFill>
                  <a:srgbClr val="0070C0"/>
                </a:solidFill>
              </a:rPr>
              <a:t>30 seconds</a:t>
            </a:r>
          </a:p>
          <a:p>
            <a:pPr lvl="1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open book quiz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643050"/>
            <a:ext cx="7239000" cy="48463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Q6: How does the Network Layer ensure data sent by a source station is delivered to the correct destination? </a:t>
            </a:r>
          </a:p>
          <a:p>
            <a:pPr>
              <a:buNone/>
            </a:pPr>
            <a:r>
              <a:rPr lang="en-MY" dirty="0" smtClean="0">
                <a:solidFill>
                  <a:srgbClr val="0070C0"/>
                </a:solidFill>
              </a:rPr>
              <a:t>A: The Network Layer relies solely on the header inserted by the higher layers (application and transport layers). 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B: The Network Layer in the destination station announces to the network that it is the right receiver</a:t>
            </a:r>
          </a:p>
          <a:p>
            <a:pPr>
              <a:buNone/>
            </a:pPr>
            <a:r>
              <a:rPr lang="en-MY" dirty="0" smtClean="0">
                <a:solidFill>
                  <a:srgbClr val="0070C0"/>
                </a:solidFill>
              </a:rPr>
              <a:t>C: The Network Layer of the sending station adds to a header to the data segment. The header includes the IP addresses of the sender and the receiver.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D: The Network Layers in the intermediate nodes (routers)  specify the destination without the need for the Source station to tell them where to deliver the data segment.</a:t>
            </a:r>
          </a:p>
          <a:p>
            <a:pPr lvl="1" algn="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 algn="r">
              <a:buNone/>
            </a:pPr>
            <a:r>
              <a:rPr lang="en-US" dirty="0" smtClean="0">
                <a:solidFill>
                  <a:srgbClr val="0070C0"/>
                </a:solidFill>
              </a:rPr>
              <a:t>120 seconds</a:t>
            </a:r>
          </a:p>
          <a:p>
            <a:pPr lvl="1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2442</TotalTime>
  <Words>1440</Words>
  <Application>Microsoft Office PowerPoint</Application>
  <PresentationFormat>On-screen Show (4:3)</PresentationFormat>
  <Paragraphs>233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Opulent</vt:lpstr>
      <vt:lpstr>EEE521</vt:lpstr>
      <vt:lpstr>Computer and data communications session 2a - reminder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Group open book quiz</vt:lpstr>
      <vt:lpstr>Session 2a</vt:lpstr>
      <vt:lpstr>POISSON DISTRIBUTION</vt:lpstr>
      <vt:lpstr>Exponential distribution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EEE521</dc:title>
  <dc:creator>Windows User</dc:creator>
  <cp:lastModifiedBy>Windows User</cp:lastModifiedBy>
  <cp:revision>252</cp:revision>
  <dcterms:created xsi:type="dcterms:W3CDTF">2012-01-25T01:26:26Z</dcterms:created>
  <dcterms:modified xsi:type="dcterms:W3CDTF">2012-02-27T03:10:56Z</dcterms:modified>
</cp:coreProperties>
</file>